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56" r:id="rId3"/>
    <p:sldId id="258" r:id="rId4"/>
    <p:sldId id="259" r:id="rId5"/>
    <p:sldId id="260" r:id="rId6"/>
    <p:sldId id="273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75" r:id="rId16"/>
    <p:sldId id="276" r:id="rId17"/>
    <p:sldId id="277" r:id="rId18"/>
    <p:sldId id="269" r:id="rId19"/>
    <p:sldId id="270" r:id="rId20"/>
    <p:sldId id="271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5070CC-9382-4779-ACC9-FFE9CBB92177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CC9AD4-162D-4346-B06E-29D3656FCF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8E994-7B19-41CE-A9AC-6289A5583B17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667ED-E304-4E01-914D-B63A3BEF9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1833E-1F5D-4476-B564-DBEDC9E454FA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D7FA1-BBFD-4497-8721-81E993420D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EC7D9-D8C6-442A-800B-61AA78FB6315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7417D-3B3D-4C13-8DF4-EE06D1C996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88EC52-3B3D-422D-A519-BFE949847CE0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672E8-F331-4053-82DF-BD3B025C3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E2AEA-7E3F-4662-BC0C-0EFF56D589CB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EA9B0-A4D4-48EA-ABA7-36E26A975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760410-C356-47AA-90F1-5E28A5F0DADF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099940-6508-4990-9769-09D9B0B3C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7342-4AD4-4F4F-BDBE-8AA7213ED28D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F4FFE-34AC-4663-9CBC-3A5C8B7FCA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B079E5-816E-4B2A-B2EF-A9ACB825D4D3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7D13FB-D53A-4B1D-9275-2863C02FF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E14F84-DA38-4D4A-984A-537CC16D2309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717FE4-593C-4FC4-983E-6E8274B1B3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EF19CA-DDCA-43A5-AF09-C62A2D2B7F5E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73D7D9-5FCC-4BBB-A55F-3FE91D06E1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  <a:endParaRPr lang="en-US" altLang="uk-UA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1383BAB-7C9E-455F-A541-8648FA67AF12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EE9D9C3-4BA5-4336-8000-7F026D55B9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3" r:id="rId2"/>
    <p:sldLayoutId id="2147483769" r:id="rId3"/>
    <p:sldLayoutId id="2147483764" r:id="rId4"/>
    <p:sldLayoutId id="2147483770" r:id="rId5"/>
    <p:sldLayoutId id="2147483765" r:id="rId6"/>
    <p:sldLayoutId id="2147483771" r:id="rId7"/>
    <p:sldLayoutId id="2147483772" r:id="rId8"/>
    <p:sldLayoutId id="2147483773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9;&#1083;&#1091;&#1078;&#1073;&#1072;\&#1073;&#1091;&#1083;&#1083;&#1080;&#1085;&#1075;\23276496_299086153919290_556380422984957952_n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Администратор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8275" y="0"/>
            <a:ext cx="9312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175" y="0"/>
            <a:ext cx="6400800" cy="2286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uk-UA" sz="2800" dirty="0" err="1" smtClean="0">
                <a:solidFill>
                  <a:srgbClr val="FF0000"/>
                </a:solidFill>
              </a:rPr>
              <a:t>Булінг</a:t>
            </a:r>
            <a:r>
              <a:rPr lang="uk-UA" sz="2800" dirty="0" smtClean="0">
                <a:solidFill>
                  <a:srgbClr val="FF0000"/>
                </a:solidFill>
              </a:rPr>
              <a:t> в закладах освіти: що ми знаємо і що ми можемо зробити?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7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11413" y="5348288"/>
            <a:ext cx="6481762" cy="1509712"/>
          </a:xfrm>
        </p:spPr>
        <p:txBody>
          <a:bodyPr/>
          <a:lstStyle/>
          <a:p>
            <a:pPr algn="r" eaLnBrk="1" hangingPunct="1">
              <a:defRPr/>
            </a:pPr>
            <a:endParaRPr lang="uk-UA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74638"/>
            <a:ext cx="7962900" cy="5818187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rgbClr val="FF0000"/>
                </a:solidFill>
              </a:rPr>
              <a:t>Ізоляція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- жертва навмисно ізолюється, виганяється або ігнорується представниками або всією групою студентів. З людиною  відмовляються спілкуватися, товаришувати, не хочуть з нею сидіти за однією партою, не запрошують на різні заходи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Администратор\Desktop\1471039005_detskoe-nasil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3" y="1916113"/>
            <a:ext cx="5976937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333375"/>
            <a:ext cx="7499350" cy="322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rgbClr val="FF0000"/>
                </a:solidFill>
              </a:rPr>
              <a:t>Вимагання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- від жертви вимагають гроші, цінні речі і предмети шляхом погроз, шантажу,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залякування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Администратор\Desktop\images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2540000"/>
            <a:ext cx="6156325" cy="431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60350"/>
            <a:ext cx="7499350" cy="279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rgbClr val="FF0000"/>
                </a:solidFill>
              </a:rPr>
              <a:t>Пошкодження та інші дії (крадіжка, грабіж, ховання) з майном жертви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0"/>
            <a:ext cx="7499350" cy="6178550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sz="3900" b="1" i="1" dirty="0" err="1" smtClean="0">
                <a:solidFill>
                  <a:srgbClr val="FF0000"/>
                </a:solidFill>
              </a:rPr>
              <a:t>Кібербулінг</a:t>
            </a:r>
            <a:r>
              <a:rPr lang="uk-UA" sz="3900" dirty="0" smtClean="0">
                <a:solidFill>
                  <a:srgbClr val="FF0000"/>
                </a:solidFill>
              </a:rPr>
              <a:t> </a:t>
            </a:r>
            <a:r>
              <a:rPr lang="uk-UA" sz="3900" dirty="0" smtClean="0">
                <a:solidFill>
                  <a:schemeClr val="tx2">
                    <a:satMod val="130000"/>
                  </a:schemeClr>
                </a:solidFill>
              </a:rPr>
              <a:t>- образа, приниження через Інтернет, соціальні мережі, електронну пошту, телефон або через інші електронні пристрої</a:t>
            </a:r>
            <a:endParaRPr lang="ru-RU" sz="3900" dirty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Як протистояти </a:t>
            </a:r>
            <a:r>
              <a:rPr lang="uk-UA" b="1" dirty="0" err="1" smtClean="0">
                <a:solidFill>
                  <a:schemeClr val="accent3">
                    <a:lumMod val="75000"/>
                  </a:schemeClr>
                </a:solidFill>
              </a:rPr>
              <a:t>булінгу</a:t>
            </a:r>
            <a:r>
              <a:rPr lang="uk-UA" b="1" dirty="0" smtClean="0">
                <a:solidFill>
                  <a:schemeClr val="accent3">
                    <a:lumMod val="75000"/>
                  </a:schemeClr>
                </a:solidFill>
              </a:rPr>
              <a:t>?</a:t>
            </a: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23276496_299086153919290_556380422984957952_n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87413" y="1125538"/>
            <a:ext cx="7645400" cy="57324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Як не стати жертвою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булінгу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00113" y="1196975"/>
            <a:ext cx="8034337" cy="5661025"/>
          </a:xfrm>
        </p:spPr>
        <p:txBody>
          <a:bodyPr>
            <a:normAutofit lnSpcReduction="1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sz="3900" dirty="0" smtClean="0"/>
              <a:t>дивлячись у дзеркало, варто навчитися спокійно і впевнено говорити "ні". Таким чином, "агресор" шукає в "жертві" ознаки слабкості, а отримує рішучу відсіч;</a:t>
            </a:r>
            <a:endParaRPr lang="ru-RU" sz="3900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sz="3900" dirty="0" smtClean="0"/>
              <a:t>важливо навчитися ходити, тримаючи себе прямо, впевнено, рішуче, замість того, щоб пересуватися зсутулившись, боязко озираючись;</a:t>
            </a:r>
            <a:endParaRPr lang="ru-RU" sz="3900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Администратор\Desktop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500438"/>
            <a:ext cx="3357563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0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Як не стати жертвою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булінгу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556" name="Содержимое 2"/>
          <p:cNvSpPr>
            <a:spLocks noGrp="1"/>
          </p:cNvSpPr>
          <p:nvPr>
            <p:ph idx="1"/>
          </p:nvPr>
        </p:nvSpPr>
        <p:spPr>
          <a:xfrm>
            <a:off x="971550" y="908050"/>
            <a:ext cx="7561263" cy="5410200"/>
          </a:xfrm>
        </p:spPr>
        <p:txBody>
          <a:bodyPr/>
          <a:lstStyle/>
          <a:p>
            <a:pPr algn="just" eaLnBrk="1" hangingPunct="1"/>
            <a:r>
              <a:rPr lang="uk-UA" altLang="uk-UA" smtClean="0"/>
              <a:t>слід позбавлятися від поганих звичок, які можуть спровокувати булінг;</a:t>
            </a:r>
            <a:endParaRPr lang="ru-RU" altLang="uk-UA" smtClean="0"/>
          </a:p>
          <a:p>
            <a:pPr algn="just" eaLnBrk="1" hangingPunct="1"/>
            <a:r>
              <a:rPr lang="uk-UA" altLang="uk-UA" smtClean="0"/>
              <a:t>необхідно виділяти, усвідомлювати і пишатися своїми позитивними особистісними якостями;</a:t>
            </a:r>
            <a:endParaRPr lang="ru-RU" altLang="uk-UA" smtClean="0"/>
          </a:p>
          <a:p>
            <a:pPr eaLnBrk="1" hangingPunct="1"/>
            <a:r>
              <a:rPr lang="uk-UA" altLang="uk-UA" smtClean="0"/>
              <a:t>ставитися до себе з повагою </a:t>
            </a:r>
          </a:p>
          <a:p>
            <a:pPr eaLnBrk="1" hangingPunct="1">
              <a:buFont typeface="Wingdings 2" pitchFamily="18" charset="2"/>
              <a:buNone/>
            </a:pPr>
            <a:r>
              <a:rPr lang="uk-UA" altLang="uk-UA" smtClean="0"/>
              <a:t>    і любов'ю, усвідомлювати</a:t>
            </a:r>
          </a:p>
          <a:p>
            <a:pPr eaLnBrk="1" hangingPunct="1">
              <a:buFont typeface="Wingdings 2" pitchFamily="18" charset="2"/>
              <a:buNone/>
            </a:pPr>
            <a:r>
              <a:rPr lang="uk-UA" altLang="uk-UA" smtClean="0"/>
              <a:t>    і приймати свої переваги </a:t>
            </a:r>
          </a:p>
          <a:p>
            <a:pPr eaLnBrk="1" hangingPunct="1">
              <a:buFont typeface="Wingdings 2" pitchFamily="18" charset="2"/>
              <a:buNone/>
            </a:pPr>
            <a:r>
              <a:rPr lang="uk-UA" altLang="uk-UA" smtClean="0"/>
              <a:t>    і недоліки;</a:t>
            </a:r>
          </a:p>
          <a:p>
            <a:pPr eaLnBrk="1" hangingPunct="1"/>
            <a:endParaRPr lang="uk-UA" altLang="uk-UA" smtClean="0"/>
          </a:p>
          <a:p>
            <a:pPr eaLnBrk="1" hangingPunct="1">
              <a:buFont typeface="Wingdings 2" pitchFamily="18" charset="2"/>
              <a:buNone/>
            </a:pPr>
            <a:r>
              <a:rPr lang="uk-UA" altLang="uk-UA" smtClean="0"/>
              <a:t>    </a:t>
            </a:r>
          </a:p>
          <a:p>
            <a:pPr eaLnBrk="1" hangingPunct="1">
              <a:buFont typeface="Wingdings 2" pitchFamily="18" charset="2"/>
              <a:buNone/>
            </a:pPr>
            <a:endParaRPr lang="uk-UA" altLang="uk-UA" smtClean="0"/>
          </a:p>
          <a:p>
            <a:pPr eaLnBrk="1" hangingPunct="1"/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Як не стати жертвою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булінгу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971550" y="1341438"/>
            <a:ext cx="7499350" cy="4800600"/>
          </a:xfrm>
        </p:spPr>
        <p:txBody>
          <a:bodyPr/>
          <a:lstStyle/>
          <a:p>
            <a:pPr algn="just" eaLnBrk="1" hangingPunct="1"/>
            <a:r>
              <a:rPr lang="uk-UA" smtClean="0"/>
              <a:t>навчитися використовувати гумор. Відповідати на агресію за допомогою жартів, смішних віршиків, анекдотів. Дуже важко образити ту людину, яка не хоче приймати знущання серйозно;</a:t>
            </a:r>
            <a:endParaRPr lang="ru-RU" smtClean="0"/>
          </a:p>
          <a:p>
            <a:pPr algn="just" eaLnBrk="1" hangingPunct="1"/>
            <a:r>
              <a:rPr lang="uk-UA" altLang="uk-UA" smtClean="0"/>
              <a:t>не відповідати агресією на агресію;</a:t>
            </a:r>
          </a:p>
          <a:p>
            <a:pPr eaLnBrk="1" hangingPunct="1"/>
            <a:r>
              <a:rPr lang="uk-UA" altLang="uk-UA" smtClean="0"/>
              <a:t>розвивати в собі стресостійкі якості;</a:t>
            </a:r>
          </a:p>
          <a:p>
            <a:pPr algn="just" eaLnBrk="1" hangingPunct="1"/>
            <a:r>
              <a:rPr lang="uk-UA" altLang="uk-UA" smtClean="0"/>
              <a:t>знаходити конструктивні способи вирішення конфлікту.</a:t>
            </a:r>
          </a:p>
          <a:p>
            <a:pPr eaLnBrk="1" hangingPunct="1"/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550" y="260350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Правила безпечної поведінки в Інтернеті </a:t>
            </a:r>
            <a:endParaRPr lang="uk-UA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71550" y="1484313"/>
            <a:ext cx="7499350" cy="4800600"/>
          </a:xfrm>
        </p:spPr>
        <p:txBody>
          <a:bodyPr>
            <a:normAutofit fontScale="925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подумай, перш ніж вислати «віртуальному другові» інформацію про себе і свої особисті фотографії. Ти не можеш знати, як буде використана ця інформація і фотографії;</a:t>
            </a:r>
            <a:endParaRPr lang="ru-RU" dirty="0" smtClean="0"/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фотографії, потрапивши до «віртуального світу», залишаються там назавжди. Розміщуючи свої надто відверті фото, подумай про те, що їх можуть побачити твої друзі, батьки, знайомі;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60350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Правила безпечної поведінки в Інтернеті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550" y="1341438"/>
            <a:ext cx="7499350" cy="4800600"/>
          </a:xfrm>
        </p:spPr>
        <p:txBody>
          <a:bodyPr>
            <a:normAutofit lnSpcReduction="1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ти не знаєш, ким твій «віртуальний друг» може виявитися у звичайному житті. Якщо ти вирішив зустрітися з ним, повідом про це людині з реального світу, яку ти добре знаєш і якій довіряєш, або запроси з собою на зустріч друга або подругу;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/>
              <a:t>обирай для зустрічей з «віртуальними друзями» людні місця і світлий час доби;</a:t>
            </a: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2988" y="333375"/>
            <a:ext cx="7435850" cy="2997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F0"/>
                </a:solidFill>
              </a:rPr>
              <a:t>Булл</a:t>
            </a:r>
            <a:r>
              <a:rPr lang="uk-UA" b="1" dirty="0" smtClean="0">
                <a:solidFill>
                  <a:srgbClr val="00B0F0"/>
                </a:solidFill>
              </a:rPr>
              <a:t>і</a:t>
            </a:r>
            <a:r>
              <a:rPr lang="ru-RU" b="1" dirty="0" err="1" smtClean="0">
                <a:solidFill>
                  <a:srgbClr val="00B0F0"/>
                </a:solidFill>
              </a:rPr>
              <a:t>нг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(від англ. </a:t>
            </a:r>
            <a:r>
              <a:rPr lang="uk-UA" dirty="0" err="1" smtClean="0">
                <a:solidFill>
                  <a:schemeClr val="tx2">
                    <a:satMod val="130000"/>
                  </a:schemeClr>
                </a:solidFill>
              </a:rPr>
              <a:t>Bully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- хуліган, забіяка, насильник) - психологічний терор, побиття, цькування однієї людини іншою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9219" name="Picture 2" descr="C:\Users\Администратор\Desktop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3297238"/>
            <a:ext cx="4859337" cy="356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60350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Правила безпечної поведінки в Інтернеті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042988" y="1557338"/>
            <a:ext cx="7499350" cy="4800600"/>
          </a:xfrm>
        </p:spPr>
        <p:txBody>
          <a:bodyPr/>
          <a:lstStyle/>
          <a:p>
            <a:pPr algn="just" eaLnBrk="1" hangingPunct="1"/>
            <a:r>
              <a:rPr lang="uk-UA" altLang="uk-UA" smtClean="0"/>
              <a:t>якщо в кіберпросторі ти отримуєш листа або повідомлення з погрозами або образами, розкажи про це людині з реального світу, якій ти довіряєш;</a:t>
            </a:r>
          </a:p>
          <a:p>
            <a:pPr algn="just" eaLnBrk="1" hangingPunct="1"/>
            <a:r>
              <a:rPr lang="uk-UA" altLang="uk-UA" smtClean="0"/>
              <a:t>пам'ятай: те, про що ти читаєш або що бачиш в Інтернеті, не завжди є правдою;</a:t>
            </a:r>
            <a:endParaRPr lang="ru-RU" altLang="uk-UA" smtClean="0"/>
          </a:p>
          <a:p>
            <a:pPr algn="just" eaLnBrk="1" hangingPunct="1"/>
            <a:r>
              <a:rPr lang="uk-UA" altLang="uk-UA" smtClean="0"/>
              <a:t>будь культурним користувачем Інтернету. Яким буде «віртуальний світ» - багато в чому залежить від тебе.</a:t>
            </a:r>
            <a:endParaRPr lang="ru-RU" altLang="uk-UA" smtClean="0"/>
          </a:p>
          <a:p>
            <a:pPr eaLnBrk="1" hangingPunct="1"/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891462" cy="12827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Поширеність </a:t>
            </a:r>
            <a:r>
              <a:rPr lang="uk-UA" dirty="0" err="1" smtClean="0">
                <a:solidFill>
                  <a:schemeClr val="accent6">
                    <a:lumMod val="75000"/>
                  </a:schemeClr>
                </a:solidFill>
              </a:rPr>
              <a:t>булінгу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1042988" y="1557338"/>
            <a:ext cx="7499350" cy="476408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uk-UA" smtClean="0"/>
              <a:t>За результатами дослідження, проведеного Фондом ООН Юнісеф, встановлено: </a:t>
            </a:r>
            <a:endParaRPr lang="uk-UA" altLang="uk-UA" smtClean="0"/>
          </a:p>
          <a:p>
            <a:pPr algn="just" eaLnBrk="1" hangingPunct="1"/>
            <a:r>
              <a:rPr lang="uk-UA" altLang="uk-UA" smtClean="0"/>
              <a:t>13% студентів мають досвід </a:t>
            </a:r>
            <a:r>
              <a:rPr lang="uk-UA" altLang="uk-UA" b="1" smtClean="0"/>
              <a:t>жертв;</a:t>
            </a:r>
          </a:p>
          <a:p>
            <a:pPr eaLnBrk="1" hangingPunct="1"/>
            <a:r>
              <a:rPr lang="uk-UA" altLang="uk-UA" smtClean="0"/>
              <a:t> 18% - </a:t>
            </a:r>
            <a:r>
              <a:rPr lang="uk-UA" altLang="uk-UA" b="1" smtClean="0"/>
              <a:t>переслідувачів</a:t>
            </a:r>
            <a:r>
              <a:rPr lang="uk-UA" altLang="uk-UA" smtClean="0"/>
              <a:t>, причому у великих містах рівень булінгу вище;</a:t>
            </a:r>
          </a:p>
          <a:p>
            <a:pPr algn="just" eaLnBrk="1" hangingPunct="1"/>
            <a:r>
              <a:rPr lang="uk-UA" altLang="uk-UA" smtClean="0"/>
              <a:t> 68 % молоді бували </a:t>
            </a:r>
            <a:r>
              <a:rPr lang="uk-UA" altLang="uk-UA" b="1" smtClean="0"/>
              <a:t>свідками</a:t>
            </a:r>
            <a:r>
              <a:rPr lang="uk-UA" altLang="uk-UA" smtClean="0"/>
              <a:t> булінгу </a:t>
            </a:r>
            <a:endParaRPr lang="ru-RU" altLang="uk-UA" smtClean="0"/>
          </a:p>
          <a:p>
            <a:pPr eaLnBrk="1" hangingPunct="1"/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333375"/>
            <a:ext cx="749935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Хто найчастіше стає жертвою </a:t>
            </a:r>
            <a:r>
              <a:rPr lang="uk-UA" b="1" dirty="0" err="1" smtClean="0">
                <a:solidFill>
                  <a:schemeClr val="tx2">
                    <a:satMod val="130000"/>
                  </a:schemeClr>
                </a:solidFill>
              </a:rPr>
              <a:t>булінгу</a:t>
            </a: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? </a:t>
            </a:r>
            <a:endParaRPr lang="uk-UA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1267" name="Picture 2" descr="C:\Users\Администратор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844675"/>
            <a:ext cx="8439150" cy="47259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333375"/>
            <a:ext cx="7499350" cy="1930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2">
                    <a:satMod val="130000"/>
                  </a:schemeClr>
                </a:solidFill>
              </a:rPr>
              <a:t>Головні компоненти </a:t>
            </a:r>
            <a:r>
              <a:rPr lang="uk-UA" b="1" dirty="0" err="1" smtClean="0">
                <a:solidFill>
                  <a:schemeClr val="tx2">
                    <a:satMod val="130000"/>
                  </a:schemeClr>
                </a:solidFill>
              </a:rPr>
              <a:t>булінгу</a:t>
            </a: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: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>
          <a:xfrm>
            <a:off x="1042988" y="2420938"/>
            <a:ext cx="7499350" cy="3756025"/>
          </a:xfrm>
        </p:spPr>
        <p:txBody>
          <a:bodyPr/>
          <a:lstStyle/>
          <a:p>
            <a:pPr algn="just" eaLnBrk="1" hangingPunct="1"/>
            <a:r>
              <a:rPr lang="uk-UA" altLang="uk-UA" smtClean="0"/>
              <a:t>агресивна і негативна поведінка;</a:t>
            </a:r>
            <a:endParaRPr lang="ru-RU" altLang="uk-UA" smtClean="0"/>
          </a:p>
          <a:p>
            <a:pPr algn="just" eaLnBrk="1" hangingPunct="1"/>
            <a:r>
              <a:rPr lang="uk-UA" altLang="uk-UA" smtClean="0"/>
              <a:t>регулярність;</a:t>
            </a:r>
            <a:endParaRPr lang="ru-RU" altLang="uk-UA" smtClean="0"/>
          </a:p>
          <a:p>
            <a:pPr algn="just" eaLnBrk="1" hangingPunct="1"/>
            <a:r>
              <a:rPr lang="uk-UA" altLang="uk-UA" smtClean="0"/>
              <a:t>відбувається у відносинах, учасники яких мають різний соціальний статус;</a:t>
            </a:r>
            <a:endParaRPr lang="ru-RU" altLang="uk-UA" smtClean="0"/>
          </a:p>
          <a:p>
            <a:pPr algn="just" eaLnBrk="1" hangingPunct="1"/>
            <a:r>
              <a:rPr lang="uk-UA" altLang="uk-UA" smtClean="0"/>
              <a:t>ця поведінка є умисною. </a:t>
            </a:r>
            <a:endParaRPr lang="ru-RU" altLang="uk-UA" smtClean="0"/>
          </a:p>
          <a:p>
            <a:pPr eaLnBrk="1" hangingPunct="1"/>
            <a:endParaRPr lang="ru-RU" altLang="uk-U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333375"/>
            <a:ext cx="749935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Дійові особи: </a:t>
            </a:r>
            <a:endParaRPr lang="uk-UA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550" y="1412875"/>
            <a:ext cx="7632700" cy="48006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агресор (ініціатор, призвідник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жертва / жертви;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переслідувачі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— основна маса, яка під керівництвом ініціатора здійснює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нейтральні спостерігачі;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захисники жертви.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3316" name="Picture 3" descr="C:\Users\Администратор\Desktop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5267325"/>
            <a:ext cx="28670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Администратор\Desktop\1471037517_bulling-v-shko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68675"/>
            <a:ext cx="5148263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891462" cy="4594225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rgbClr val="FF0000"/>
                </a:solidFill>
              </a:rPr>
              <a:t>Фізичний </a:t>
            </a:r>
            <a:r>
              <a:rPr lang="uk-UA" b="1" i="1" dirty="0" err="1" smtClean="0">
                <a:solidFill>
                  <a:srgbClr val="FF0000"/>
                </a:solidFill>
              </a:rPr>
              <a:t>булінг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- застосування фізичної сили щодо іншої людини, в результаті чого можливі тілесні ушкодження і фізичні травми (побиття, штовхання, удари, стусани)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Администратор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3068638"/>
            <a:ext cx="5435600" cy="378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113" y="274638"/>
            <a:ext cx="8034337" cy="65833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rgbClr val="FF0000"/>
                </a:solidFill>
              </a:rPr>
              <a:t>Вербальний </a:t>
            </a:r>
            <a:r>
              <a:rPr lang="uk-UA" b="1" i="1" dirty="0" err="1" smtClean="0">
                <a:solidFill>
                  <a:srgbClr val="FF0000"/>
                </a:solidFill>
              </a:rPr>
              <a:t>булінг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- образливе ім'я або </a:t>
            </a:r>
            <a:r>
              <a:rPr lang="uk-UA" dirty="0" smtClean="0">
                <a:solidFill>
                  <a:schemeClr val="tx1"/>
                </a:solidFill>
              </a:rPr>
              <a:t>прізвисько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, з яким постійно звертаються до жертви, глузування, поширення образливих чуток, нескінченні  зауваження,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необ'єктивні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оцінки, 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приниження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в присутності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інших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Администратор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2800350"/>
            <a:ext cx="2700337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274638"/>
            <a:ext cx="7705725" cy="59626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i="1" dirty="0" smtClean="0">
                <a:solidFill>
                  <a:srgbClr val="FF0000"/>
                </a:solidFill>
              </a:rPr>
              <a:t>Залякування</a:t>
            </a: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- використання постійних погроз, 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шантажу для того, 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щоб викликати у 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жертви страх, боязнь і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 змусити здійснювати </a:t>
            </a:r>
            <a:br>
              <a:rPr lang="uk-UA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uk-UA" dirty="0" smtClean="0">
                <a:solidFill>
                  <a:schemeClr val="tx2">
                    <a:satMod val="130000"/>
                  </a:schemeClr>
                </a:solidFill>
              </a:rPr>
              <a:t>певні дії та вчинки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</TotalTime>
  <Words>656</Words>
  <Application>Microsoft Office PowerPoint</Application>
  <PresentationFormat>Экран (4:3)</PresentationFormat>
  <Paragraphs>54</Paragraphs>
  <Slides>20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Булінг в закладах освіти: що ми знаємо і що ми можемо зробити? </vt:lpstr>
      <vt:lpstr>Буллінг (від англ. Bully - хуліган, забіяка, насильник) - психологічний терор, побиття, цькування однієї людини іншою </vt:lpstr>
      <vt:lpstr>Поширеність булінгу</vt:lpstr>
      <vt:lpstr>Хто найчастіше стає жертвою булінгу? </vt:lpstr>
      <vt:lpstr>Головні компоненти булінгу: </vt:lpstr>
      <vt:lpstr>Дійові особи: </vt:lpstr>
      <vt:lpstr>Фізичний булінг - застосування фізичної сили щодо іншої людини, в результаті чого можливі тілесні ушкодження і фізичні травми (побиття, штовхання, удари, стусани) </vt:lpstr>
      <vt:lpstr>Вербальний булінг - образливе ім'я або прізвисько, з яким постійно звертаються до жертви, глузування, поширення образливих чуток, нескінченні  зауваження,  необ'єктивні  оцінки,  приниження  в присутності  інших  </vt:lpstr>
      <vt:lpstr>Залякування - використання постійних погроз,  шантажу для того,  щоб викликати у  жертви страх, боязнь і  змусити здійснювати  певні дії та вчинки</vt:lpstr>
      <vt:lpstr>Ізоляція - жертва навмисно ізолюється, виганяється або ігнорується представниками або всією групою студентів. З людиною  відмовляються спілкуватися, товаришувати, не хочуть з нею сидіти за однією партою, не запрошують на різні заходи</vt:lpstr>
      <vt:lpstr>Вимагання - від жертви вимагають гроші, цінні речі і предмети шляхом погроз, шантажу,  залякування </vt:lpstr>
      <vt:lpstr>Пошкодження та інші дії (крадіжка, грабіж, ховання) з майном жертви</vt:lpstr>
      <vt:lpstr>Кібербулінг - образа, приниження через Інтернет, соціальні мережі, електронну пошту, телефон або через інші електронні пристрої</vt:lpstr>
      <vt:lpstr>Як протистояти булінгу?</vt:lpstr>
      <vt:lpstr>Як не стати жертвою булінгу</vt:lpstr>
      <vt:lpstr>Як не стати жертвою булінгу</vt:lpstr>
      <vt:lpstr>Як не стати жертвою булінгу</vt:lpstr>
      <vt:lpstr>Правила безпечної поведінки в Інтернеті </vt:lpstr>
      <vt:lpstr>Правила безпечної поведінки в Інтернеті </vt:lpstr>
      <vt:lpstr>Правила безпечної поведінки в Інтернеті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Буллинг (травля) в школе: что мы знаем и что мы можем сделать?</dc:title>
  <dc:creator>Администратор</dc:creator>
  <cp:lastModifiedBy>DDomanchuk</cp:lastModifiedBy>
  <cp:revision>42</cp:revision>
  <dcterms:created xsi:type="dcterms:W3CDTF">2017-11-25T10:38:18Z</dcterms:created>
  <dcterms:modified xsi:type="dcterms:W3CDTF">2021-03-09T08:50:27Z</dcterms:modified>
</cp:coreProperties>
</file>